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Дмитрий Пустошилов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DCAA43-360A-407A-8FA2-11C5AAB61316}">
  <a:tblStyle styleId="{59DCAA43-360A-407A-8FA2-11C5AAB613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19:23:15.745" idx="1">
    <p:pos x="6000" y="0"/>
    <p:text>ссылка на ресурс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7T19:19:02.621" idx="2">
    <p:pos x="6000" y="0"/>
    <p:text>Nf kappa b называть нормально</p:text>
  </p:cm>
  <p:cm authorId="0" dt="2022-06-28T08:11:53.063" idx="3">
    <p:pos x="6000" y="100"/>
    <p:text>рассказть про nf kappa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7T19:18:02.307" idx="6">
    <p:pos x="6000" y="200"/>
    <p:text>Куркумин потенциально может быть ингибитором, но не является</p:text>
  </p:cm>
  <p:cm authorId="0" dt="2022-06-27T19:19:26.930" idx="7">
    <p:pos x="6000" y="300"/>
    <p:text>Знать о nfkappa b</p:text>
  </p:cm>
  <p:cm authorId="0" dt="2022-06-27T19:20:09.925" idx="5">
    <p:pos x="6000" y="100"/>
    <p:text>Энергия системы!!</p:text>
  </p:cm>
  <p:cm authorId="0" dt="2022-06-27T19:23:10.790" idx="4">
    <p:pos x="6000" y="0"/>
    <p:text>сказать о не 100%, что есть и другие подводные камни доставки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19:16:53.615" idx="8">
    <p:pos x="6000" y="0"/>
    <p:text>под другие заболения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Глубокоуважаемый председатель гос аттет комиссии, </a:t>
            </a:r>
            <a:br>
              <a:rPr lang="ru"/>
            </a:br>
            <a:r>
              <a:rPr lang="ru"/>
              <a:t>глубоко члены, коллеги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Моя работа посвяще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4229a3f8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4229a3f8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Фингерпринтинг — 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кодировкой их структурных характеристик в векторах</a:t>
            </a:r>
            <a:r>
              <a:rPr lang="ru" sz="1500" b="1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Описать кратко методы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4229a3f8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4229a3f85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4229a3f8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4229a3f8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81b9f19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81b9f19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4faf2725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4faf2725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f14e9f01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f14e9f01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 правиле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Скоринг используют, когда датасет компаундов большой, с большим количеством свойств, 1 в которых не уверены 100% 2 которые только в совокупности дают правдивый анализ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a81b9f19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a81b9f19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 правиле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Скоринг используют, когда датасет компаундов большой, с большим количеством свойств, 1 в которых не уверены 100% 2 которые только в совокупности дают правдивый анализ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a81b9f19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a81b9f19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 правиле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Скоринг используют, когда датасет компаундов большой, с большим количеством свойств, 1 в которых не уверены 100% 2 которые только в совокупности дают правдивый анализ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5506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4faf2725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4faf2725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4faf272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4faf272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44c6efc8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44c6efc8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4faf2725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4faf2725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фазы нет – найдём схожий одобренный, будет супер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4faf2725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4faf2725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Подводные камни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229a3f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4229a3f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Может быть использован и для исследования других заболеваний. 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5950fc0b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5950fc0b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a81b9f19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a81b9f19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4faf272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4faf272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00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болезнь кальцификации аортального клапана</a:t>
            </a: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заболевание сердца, характеризующееся прогрессирующим фиброзно-кальцинозным ремоделированием аортальных клапанов и дифференцировки клапанных интерстициальных клеток (VICs) в остеогенные клетки.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00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является ведущей причиной смертности от сердечно-сосудистых заболеваний и не поддается нехирургическому лечению. можем только облегчить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f14e9f01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f14e9f01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драг дискавери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70e6bfb4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70e6bfb4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4229a3f8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4229a3f8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4229a3f8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4229a3f8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229a3f8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4229a3f8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4229a3f8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4229a3f8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понятия молекулярного сходства</a:t>
            </a: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ru" sz="1050" i="1">
                <a:solidFill>
                  <a:srgbClr val="202122"/>
                </a:solidFill>
                <a:highlight>
                  <a:srgbClr val="FFFFFF"/>
                </a:highlight>
              </a:rPr>
              <a:t>схожие соединения обладают сходными свойствами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фингерпринтинг – сравнение структур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drugbank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o.drugbank.com/drugs/DB11132" TargetMode="External"/><Relationship Id="rId13" Type="http://schemas.openxmlformats.org/officeDocument/2006/relationships/hyperlink" Target="https://go.drugbank.com/drugs/DB00945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o.drugbank.com/drugs/DB02546" TargetMode="External"/><Relationship Id="rId12" Type="http://schemas.openxmlformats.org/officeDocument/2006/relationships/hyperlink" Target="https://go.drugbank.com/drugs/DB12010" TargetMode="External"/><Relationship Id="rId2" Type="http://schemas.openxmlformats.org/officeDocument/2006/relationships/notesSlide" Target="../notesSlides/notesSlide18.xml"/><Relationship Id="rId16" Type="http://schemas.openxmlformats.org/officeDocument/2006/relationships/hyperlink" Target="https://go.drugbank.com/drugs/DB0013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o.drugbank.com/drugs/DB00313" TargetMode="External"/><Relationship Id="rId11" Type="http://schemas.openxmlformats.org/officeDocument/2006/relationships/hyperlink" Target="https://go.drugbank.com/drugs/DB03843" TargetMode="External"/><Relationship Id="rId5" Type="http://schemas.openxmlformats.org/officeDocument/2006/relationships/hyperlink" Target="https://go.drugbank.com/drugs/DB00091" TargetMode="External"/><Relationship Id="rId15" Type="http://schemas.openxmlformats.org/officeDocument/2006/relationships/hyperlink" Target="https://go.drugbank.com/drugs/DB00273" TargetMode="External"/><Relationship Id="rId10" Type="http://schemas.openxmlformats.org/officeDocument/2006/relationships/hyperlink" Target="https://go.drugbank.com/drugs/DB00316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o.drugbank.com/drugs/DB00755" TargetMode="External"/><Relationship Id="rId14" Type="http://schemas.openxmlformats.org/officeDocument/2006/relationships/hyperlink" Target="https://go.drugbank.com/drugs/DB01017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ubchem.ncbi.nlm.nih.gov/compound/969516" TargetMode="External"/><Relationship Id="rId13" Type="http://schemas.openxmlformats.org/officeDocument/2006/relationships/hyperlink" Target="https://doi.org/10.1016/j.atherosclerosis.2020.02.024" TargetMode="External"/><Relationship Id="rId18" Type="http://schemas.openxmlformats.org/officeDocument/2006/relationships/hyperlink" Target="https://pubchem.ncbi.nlm.nih.gov/compound/39042" TargetMode="External"/><Relationship Id="rId3" Type="http://schemas.openxmlformats.org/officeDocument/2006/relationships/image" Target="../media/image1.png"/><Relationship Id="rId21" Type="http://schemas.openxmlformats.org/officeDocument/2006/relationships/hyperlink" Target="https://go.drugbank.com/drugs/DB01061" TargetMode="External"/><Relationship Id="rId7" Type="http://schemas.openxmlformats.org/officeDocument/2006/relationships/hyperlink" Target="https://doi.org/10.1016/j.jtcvs.2019.10.081" TargetMode="External"/><Relationship Id="rId12" Type="http://schemas.openxmlformats.org/officeDocument/2006/relationships/hyperlink" Target="https://go.drugbank.com/drugs/DB00129" TargetMode="External"/><Relationship Id="rId17" Type="http://schemas.openxmlformats.org/officeDocument/2006/relationships/hyperlink" Target="https://go.drugbank.com/drugs/DB00130" TargetMode="External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pubchem.ncbi.nlm.nih.gov/compound/5961" TargetMode="External"/><Relationship Id="rId20" Type="http://schemas.openxmlformats.org/officeDocument/2006/relationships/hyperlink" Target="https://pubchem.ncbi.nlm.nih.gov/compound/6479523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o.drugbank.com/drugs/DB00227" TargetMode="External"/><Relationship Id="rId11" Type="http://schemas.openxmlformats.org/officeDocument/2006/relationships/hyperlink" Target="https://pubchem.ncbi.nlm.nih.gov/compound/6262" TargetMode="External"/><Relationship Id="rId5" Type="http://schemas.openxmlformats.org/officeDocument/2006/relationships/hyperlink" Target="https://pubchem.ncbi.nlm.nih.gov/compound/53232" TargetMode="External"/><Relationship Id="rId15" Type="http://schemas.openxmlformats.org/officeDocument/2006/relationships/hyperlink" Target="https://go.drugbank.com/drugs/DB00179" TargetMode="External"/><Relationship Id="rId10" Type="http://schemas.openxmlformats.org/officeDocument/2006/relationships/hyperlink" Target="https://doi.org/10.3389/fphar.2020.00826" TargetMode="External"/><Relationship Id="rId19" Type="http://schemas.openxmlformats.org/officeDocument/2006/relationships/hyperlink" Target="https://go.drugbank.com/drugs/DB01393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o.drugbank.com/drugs/DB11672" TargetMode="External"/><Relationship Id="rId14" Type="http://schemas.openxmlformats.org/officeDocument/2006/relationships/hyperlink" Target="https://pubchem.ncbi.nlm.nih.gov/compound/7139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1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doi.org/10.3389/fphar.2020.00826" TargetMode="External"/><Relationship Id="rId5" Type="http://schemas.openxmlformats.org/officeDocument/2006/relationships/hyperlink" Target="https://pubchem.ncbi.nlm.nih.gov/compound/108042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3.xml"/><Relationship Id="rId4" Type="http://schemas.openxmlformats.org/officeDocument/2006/relationships/hyperlink" Target="http://doi.org/10.3389/fphar.2020.0082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github.com/pustoshilov-d/CAVD_drug_repurposing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.me/pustoshilov_d" TargetMode="External"/><Relationship Id="rId5" Type="http://schemas.openxmlformats.org/officeDocument/2006/relationships/hyperlink" Target="mailto:pustoshilov.dv@phystech.edu" TargetMode="External"/><Relationship Id="rId4" Type="http://schemas.openxmlformats.org/officeDocument/2006/relationships/hyperlink" Target="https://docs.google.com/spreadsheets/d/1A9_qY_Yc7DIsxzQVXsJ-N-opPOXzc5TwA5nlgtj0OY0/edit?usp=sharing" TargetMode="External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uniprot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ubchem.ncbi.nlm.nih.gov/" TargetMode="External"/><Relationship Id="rId5" Type="http://schemas.openxmlformats.org/officeDocument/2006/relationships/hyperlink" Target="https://go.drugbank.com/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080500"/>
            <a:ext cx="8385000" cy="19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520"/>
              <a:t>Разработка и применение веб-сервиса управления скоринг-функциями </a:t>
            </a:r>
            <a:br>
              <a:rPr lang="ru" sz="3520"/>
            </a:br>
            <a:r>
              <a:rPr lang="ru" sz="3520"/>
              <a:t>в дизайне лекарств</a:t>
            </a:r>
            <a:endParaRPr sz="352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749700"/>
            <a:ext cx="85206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Пустошилов Дмитрий Васильевич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МФТИ, «‎Индустриальная биоинформатика»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Руководитель: Анна Борисовна Малашичева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д.б.н, главный научный сотрудник,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/>
              <a:t>зав. лаб. Регенеративной биомедицины Института цитологии РАН</a:t>
            </a:r>
            <a:endParaRPr sz="15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Поиск по структурному подобию</a:t>
            </a:r>
            <a:endParaRPr b="1"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4294967295"/>
          </p:nvPr>
        </p:nvSpPr>
        <p:spPr>
          <a:xfrm>
            <a:off x="460950" y="1035525"/>
            <a:ext cx="5219100" cy="3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/>
              <a:t>Для каждой из 27 верифицированных </a:t>
            </a:r>
            <a:br>
              <a:rPr lang="ru" sz="1500"/>
            </a:br>
            <a:r>
              <a:rPr lang="ru" sz="1500"/>
              <a:t>молекул собираем похожие из </a:t>
            </a:r>
            <a:br>
              <a:rPr lang="ru" sz="1500"/>
            </a:br>
            <a:r>
              <a:rPr lang="ru" sz="1500"/>
              <a:t>13000 молекул </a:t>
            </a:r>
            <a:r>
              <a:rPr lang="ru" sz="15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DrugBank</a:t>
            </a:r>
            <a:endParaRPr sz="15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/>
              <a:t>Фингерпринтинг RDKit:</a:t>
            </a:r>
            <a:endParaRPr sz="1500" b="1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/>
              <a:t>Torsion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/>
              <a:t>AtomPair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/>
              <a:t>RDK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/>
              <a:t>Morgan+Features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/>
              <a:t>Morgan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/>
              <a:t>MACCS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/>
              <a:t>Метрики сходства: </a:t>
            </a:r>
            <a:endParaRPr sz="1500" b="1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Tanimoto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/>
              <a:t>Dice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/>
              <a:t>Результат: </a:t>
            </a:r>
            <a:r>
              <a:rPr lang="ru" sz="1500"/>
              <a:t>датасет 3250 молекул</a:t>
            </a:r>
            <a:endParaRPr sz="1500"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0925" y="2987600"/>
            <a:ext cx="2467825" cy="24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7400" y="1111725"/>
            <a:ext cx="3106175" cy="31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7297900" y="2210775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Диаграммы Венна по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для одной молекулы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Оценка биохимического подобия</a:t>
            </a:r>
            <a:endParaRPr b="1"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4294967295"/>
          </p:nvPr>
        </p:nvSpPr>
        <p:spPr>
          <a:xfrm>
            <a:off x="460950" y="883125"/>
            <a:ext cx="35715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/>
              <a:t>Данные: </a:t>
            </a:r>
            <a:r>
              <a:rPr lang="ru" sz="1500"/>
              <a:t>3250 молекул</a:t>
            </a: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/>
              <a:t>Методы снижения </a:t>
            </a:r>
            <a:br>
              <a:rPr lang="ru" sz="1500" b="1"/>
            </a:br>
            <a:r>
              <a:rPr lang="ru" sz="1500" b="1"/>
              <a:t>пространства из </a:t>
            </a:r>
            <a:r>
              <a:rPr lang="ru" sz="1500" b="1">
                <a:solidFill>
                  <a:schemeClr val="dk1"/>
                </a:solidFill>
              </a:rPr>
              <a:t>Sklearn</a:t>
            </a:r>
            <a:r>
              <a:rPr lang="ru" sz="1500" b="1"/>
              <a:t>:</a:t>
            </a:r>
            <a:endParaRPr sz="1500"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3489363" y="4781350"/>
            <a:ext cx="366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Визуализация кластеризации по методам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50" y="2461562"/>
            <a:ext cx="2696875" cy="15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/>
        </p:nvSpPr>
        <p:spPr>
          <a:xfrm>
            <a:off x="616250" y="2167550"/>
            <a:ext cx="263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1) PCA</a:t>
            </a:r>
            <a:endParaRPr sz="1200"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7125" y="1256963"/>
            <a:ext cx="2460499" cy="15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>
            <a:off x="3413175" y="959325"/>
            <a:ext cx="27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2) Linear Discriminant Analysis + SVD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9363" y="3200475"/>
            <a:ext cx="2460499" cy="15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4200" y="1256963"/>
            <a:ext cx="2570151" cy="15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4700" y="3200463"/>
            <a:ext cx="2570149" cy="14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6394200" y="959325"/>
            <a:ext cx="263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4) TruncatedSVD</a:t>
            </a:r>
            <a:endParaRPr sz="1200"/>
          </a:p>
        </p:txBody>
      </p:sp>
      <p:sp>
        <p:nvSpPr>
          <p:cNvPr id="208" name="Google Shape;208;p23"/>
          <p:cNvSpPr txBox="1"/>
          <p:nvPr/>
        </p:nvSpPr>
        <p:spPr>
          <a:xfrm>
            <a:off x="3413175" y="2926025"/>
            <a:ext cx="29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3) Linear Discriminant Analysis + eigen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6362725" y="2926025"/>
            <a:ext cx="27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5) tSVD + Random Forest Embedding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Оценка биохимического подобия</a:t>
            </a:r>
            <a:endParaRPr b="1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5">
            <a:alphaModFix/>
          </a:blip>
          <a:srcRect t="17405" b="17405"/>
          <a:stretch/>
        </p:blipFill>
        <p:spPr>
          <a:xfrm>
            <a:off x="3174450" y="1005175"/>
            <a:ext cx="5777824" cy="371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174450" y="902475"/>
            <a:ext cx="3000000" cy="3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Оценка компактности: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визуально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среднее отклонение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Лучшие методы: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LDA_svd: 0.07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SVD_emb: 0.2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Результат: </a:t>
            </a:r>
            <a:r>
              <a:rPr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добавление в </a:t>
            </a:r>
            <a: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датасет 3250 молекул оценки биохимического подобия</a:t>
            </a:r>
            <a:endParaRPr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3174450" y="4695625"/>
            <a:ext cx="391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Визуализация кластеризации методом LDA_svd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Оценка биохимического подобия</a:t>
            </a:r>
            <a:endParaRPr b="1"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5">
            <a:alphaModFix/>
          </a:blip>
          <a:srcRect t="47646" r="54586" b="17560"/>
          <a:stretch/>
        </p:blipFill>
        <p:spPr>
          <a:xfrm>
            <a:off x="2038750" y="1031250"/>
            <a:ext cx="4945601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2038750" y="4765050"/>
            <a:ext cx="525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Компактность группы L-Arginine при кластеризации LDA_svd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495125" y="1478525"/>
            <a:ext cx="3918300" cy="2540100"/>
          </a:xfrm>
          <a:prstGeom prst="ellipse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5"/>
          <p:cNvSpPr txBox="1"/>
          <p:nvPr/>
        </p:nvSpPr>
        <p:spPr>
          <a:xfrm>
            <a:off x="5412588" y="3915525"/>
            <a:ext cx="11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Roboto"/>
                <a:ea typeface="Roboto"/>
                <a:cs typeface="Roboto"/>
                <a:sym typeface="Roboto"/>
              </a:rPr>
              <a:t>L-Arginine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" name="Google Shape;233;p25"/>
          <p:cNvCxnSpPr>
            <a:stCxn id="232" idx="1"/>
          </p:cNvCxnSpPr>
          <p:nvPr/>
        </p:nvCxnSpPr>
        <p:spPr>
          <a:xfrm rot="10800000">
            <a:off x="4430688" y="2921325"/>
            <a:ext cx="981900" cy="1194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Молекулярный докинг</a:t>
            </a:r>
            <a:endParaRPr b="1"/>
          </a:p>
        </p:txBody>
      </p:sp>
      <p:sp>
        <p:nvSpPr>
          <p:cNvPr id="239" name="Google Shape;239;p26"/>
          <p:cNvSpPr txBox="1">
            <a:spLocks noGrp="1"/>
          </p:cNvSpPr>
          <p:nvPr>
            <p:ph type="body" idx="4294967295"/>
          </p:nvPr>
        </p:nvSpPr>
        <p:spPr>
          <a:xfrm>
            <a:off x="4801325" y="1080625"/>
            <a:ext cx="40452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Файлы структур:</a:t>
            </a:r>
            <a:br>
              <a:rPr lang="ru" b="1"/>
            </a:br>
            <a:r>
              <a:rPr lang="ru"/>
              <a:t>AlphaFold pdb</a:t>
            </a:r>
            <a:br>
              <a:rPr lang="ru"/>
            </a:br>
            <a:r>
              <a:rPr lang="ru"/>
              <a:t>PubChem 3Dsdf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Поиск сайта связывания: </a:t>
            </a:r>
            <a:br>
              <a:rPr lang="ru"/>
            </a:br>
            <a:r>
              <a:rPr lang="ru">
                <a:solidFill>
                  <a:schemeClr val="dk2"/>
                </a:solidFill>
              </a:rPr>
              <a:t>AutoGrid</a:t>
            </a:r>
            <a:br>
              <a:rPr lang="ru"/>
            </a:br>
            <a:r>
              <a:rPr lang="ru"/>
              <a:t>AutoDock Vina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Докинг всех 3250 молекул:</a:t>
            </a:r>
            <a:r>
              <a:rPr lang="ru"/>
              <a:t> </a:t>
            </a:r>
            <a:br>
              <a:rPr lang="ru"/>
            </a:br>
            <a:r>
              <a:rPr lang="ru"/>
              <a:t>Smina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Результат: в датасет добавлена энергия связи</a:t>
            </a:r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425" y="1206975"/>
            <a:ext cx="4198750" cy="278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277425" y="3996175"/>
            <a:ext cx="533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Механизм докинга</a:t>
            </a:r>
            <a:br>
              <a:rPr lang="ru" sz="1200">
                <a:latin typeface="Roboto"/>
                <a:ea typeface="Roboto"/>
                <a:cs typeface="Roboto"/>
                <a:sym typeface="Roboto"/>
              </a:rPr>
            </a:br>
            <a:r>
              <a:rPr lang="ru" sz="1200">
                <a:latin typeface="Roboto"/>
                <a:ea typeface="Roboto"/>
                <a:cs typeface="Roboto"/>
                <a:sym typeface="Roboto"/>
              </a:rPr>
              <a:t>wikiwand.com/ru/Молекулярный_докинг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Скоринг: механизм</a:t>
            </a:r>
            <a:endParaRPr b="1"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>
            <a:spLocks noGrp="1"/>
          </p:cNvSpPr>
          <p:nvPr>
            <p:ph type="body" idx="4294967295"/>
          </p:nvPr>
        </p:nvSpPr>
        <p:spPr>
          <a:xfrm>
            <a:off x="761275" y="996625"/>
            <a:ext cx="4565400" cy="3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/>
              <a:t>Колонка </a:t>
            </a:r>
            <a:r>
              <a:rPr lang="ru" sz="1500"/>
              <a:t>датасета «‎Молекулярный вес»</a:t>
            </a:r>
            <a:br>
              <a:rPr lang="ru" sz="1500"/>
            </a:br>
            <a:r>
              <a:rPr lang="ru" sz="1500"/>
              <a:t>Молекулы со значениями: 30, 40, 340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/>
              <a:t>Применяем </a:t>
            </a:r>
            <a:r>
              <a:rPr lang="ru" sz="1500" b="1"/>
              <a:t>линейную </a:t>
            </a:r>
            <a:br>
              <a:rPr lang="ru" sz="1500" b="1"/>
            </a:br>
            <a:r>
              <a:rPr lang="ru" sz="1500" b="1"/>
              <a:t>функцию предпочтения:</a:t>
            </a:r>
            <a:endParaRPr sz="15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/>
              <a:t>30 = 0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/>
              <a:t>40 = 0,03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/>
              <a:t>340 = 1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/>
              <a:t>Важность</a:t>
            </a:r>
            <a:r>
              <a:rPr lang="ru" sz="1500"/>
              <a:t> 8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/>
              <a:t>Итоговый </a:t>
            </a:r>
            <a:r>
              <a:rPr lang="ru" sz="1500" b="1"/>
              <a:t>счёт</a:t>
            </a:r>
            <a:r>
              <a:rPr lang="ru" sz="1500"/>
              <a:t>: </a:t>
            </a:r>
            <a:endParaRPr sz="1500" b="1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arenR"/>
            </a:pPr>
            <a:r>
              <a:rPr lang="ru" sz="1500">
                <a:solidFill>
                  <a:schemeClr val="dk2"/>
                </a:solidFill>
              </a:rPr>
              <a:t>0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arenR"/>
            </a:pPr>
            <a:r>
              <a:rPr lang="ru" sz="1500">
                <a:solidFill>
                  <a:schemeClr val="dk2"/>
                </a:solidFill>
              </a:rPr>
              <a:t>0,03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>
                <a:solidFill>
                  <a:schemeClr val="dk2"/>
                </a:solidFill>
              </a:rPr>
              <a:t>1</a:t>
            </a:r>
            <a:endParaRPr sz="1500"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100" y="1163350"/>
            <a:ext cx="3000001" cy="34487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5" name="Google Shape;255;p27"/>
          <p:cNvSpPr txBox="1"/>
          <p:nvPr/>
        </p:nvSpPr>
        <p:spPr>
          <a:xfrm>
            <a:off x="5425113" y="46153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Примеры функций предпочтения,</a:t>
            </a:r>
            <a:br>
              <a:rPr lang="ru" sz="1200">
                <a:latin typeface="Roboto"/>
                <a:ea typeface="Roboto"/>
                <a:cs typeface="Roboto"/>
                <a:sym typeface="Roboto"/>
              </a:rPr>
            </a:br>
            <a:r>
              <a:rPr lang="ru" sz="1200">
                <a:latin typeface="Roboto"/>
                <a:ea typeface="Roboto"/>
                <a:cs typeface="Roboto"/>
                <a:sym typeface="Roboto"/>
              </a:rPr>
              <a:t>doi.org/10.2174/138161212799436430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Скоринг: применение</a:t>
            </a:r>
            <a:endParaRPr b="1"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>
            <a:spLocks noGrp="1"/>
          </p:cNvSpPr>
          <p:nvPr>
            <p:ph type="body" idx="4294967295"/>
          </p:nvPr>
        </p:nvSpPr>
        <p:spPr>
          <a:xfrm>
            <a:off x="761275" y="1163350"/>
            <a:ext cx="55239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b="1"/>
              <a:t>Итоговый датасет </a:t>
            </a:r>
            <a:r>
              <a:rPr lang="ru" sz="1600"/>
              <a:t>3250 молекул со следующими колонками и их важность в скоринге: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10</a:t>
            </a:r>
            <a:r>
              <a:rPr lang="ru" sz="1600">
                <a:solidFill>
                  <a:schemeClr val="dk2"/>
                </a:solidFill>
              </a:rPr>
              <a:t>: максимальная фаза клинических </a:t>
            </a:r>
            <a:br>
              <a:rPr lang="ru" sz="1600">
                <a:solidFill>
                  <a:schemeClr val="dk2"/>
                </a:solidFill>
              </a:rPr>
            </a:br>
            <a:r>
              <a:rPr lang="ru" sz="1600">
                <a:solidFill>
                  <a:schemeClr val="dk2"/>
                </a:solidFill>
              </a:rPr>
              <a:t>испытаний 4 (ступенчатая)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8</a:t>
            </a:r>
            <a:r>
              <a:rPr lang="ru" sz="1600">
                <a:solidFill>
                  <a:schemeClr val="dk2"/>
                </a:solidFill>
              </a:rPr>
              <a:t>: соответствие правилу Липински (ступенчатая)</a:t>
            </a:r>
            <a:endParaRPr sz="1600" b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6</a:t>
            </a:r>
            <a:r>
              <a:rPr lang="ru" sz="1600" i="1">
                <a:solidFill>
                  <a:schemeClr val="dk2"/>
                </a:solidFill>
              </a:rPr>
              <a:t>: докинг, ср. св.энергия системы (log)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6</a:t>
            </a:r>
            <a:r>
              <a:rPr lang="ru" sz="1600" i="1">
                <a:solidFill>
                  <a:schemeClr val="dk2"/>
                </a:solidFill>
              </a:rPr>
              <a:t>: докинг, среднее превосходство (</a:t>
            </a:r>
            <a:r>
              <a:rPr lang="ru" sz="1600">
                <a:solidFill>
                  <a:schemeClr val="dk2"/>
                </a:solidFill>
              </a:rPr>
              <a:t>линейная</a:t>
            </a:r>
            <a:r>
              <a:rPr lang="ru" sz="1600" i="1">
                <a:solidFill>
                  <a:schemeClr val="dk2"/>
                </a:solidFill>
              </a:rPr>
              <a:t>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6-4</a:t>
            </a:r>
            <a:r>
              <a:rPr lang="ru" sz="1600">
                <a:solidFill>
                  <a:schemeClr val="dk2"/>
                </a:solidFill>
              </a:rPr>
              <a:t>: структурное подобие (треугольная)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6-4:</a:t>
            </a:r>
            <a:r>
              <a:rPr lang="ru" sz="1600">
                <a:solidFill>
                  <a:schemeClr val="dk2"/>
                </a:solidFill>
              </a:rPr>
              <a:t> биохимическое подобие (линейная)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2</a:t>
            </a:r>
            <a:r>
              <a:rPr lang="ru" sz="1600" i="1">
                <a:solidFill>
                  <a:schemeClr val="dk2"/>
                </a:solidFill>
              </a:rPr>
              <a:t>: количество записей о генах (линейная)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2</a:t>
            </a:r>
            <a:r>
              <a:rPr lang="ru" sz="1600" i="1">
                <a:solidFill>
                  <a:schemeClr val="dk2"/>
                </a:solidFill>
              </a:rPr>
              <a:t>: количество записей о белках (линейная)</a:t>
            </a:r>
            <a:endParaRPr sz="1600" b="1"/>
          </a:p>
        </p:txBody>
      </p:sp>
      <p:sp>
        <p:nvSpPr>
          <p:cNvPr id="264" name="Google Shape;264;p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6350" y="3192000"/>
            <a:ext cx="1382126" cy="138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Демонстрация</a:t>
            </a:r>
            <a:endParaRPr b="1" dirty="0"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>
            <a:spLocks noGrp="1"/>
          </p:cNvSpPr>
          <p:nvPr>
            <p:ph type="body" idx="4294967295"/>
          </p:nvPr>
        </p:nvSpPr>
        <p:spPr>
          <a:xfrm>
            <a:off x="761275" y="1163350"/>
            <a:ext cx="55239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b="1"/>
              <a:t>Итоговый датасет </a:t>
            </a:r>
            <a:r>
              <a:rPr lang="ru" sz="1600"/>
              <a:t>3250 молекул со следующими колонками и их важность в скоринге: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10</a:t>
            </a:r>
            <a:r>
              <a:rPr lang="ru" sz="1600">
                <a:solidFill>
                  <a:schemeClr val="dk2"/>
                </a:solidFill>
              </a:rPr>
              <a:t>: максимальная фаза клинических </a:t>
            </a:r>
            <a:br>
              <a:rPr lang="ru" sz="1600">
                <a:solidFill>
                  <a:schemeClr val="dk2"/>
                </a:solidFill>
              </a:rPr>
            </a:br>
            <a:r>
              <a:rPr lang="ru" sz="1600">
                <a:solidFill>
                  <a:schemeClr val="dk2"/>
                </a:solidFill>
              </a:rPr>
              <a:t>испытаний 4 (ступенчатая)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8</a:t>
            </a:r>
            <a:r>
              <a:rPr lang="ru" sz="1600">
                <a:solidFill>
                  <a:schemeClr val="dk2"/>
                </a:solidFill>
              </a:rPr>
              <a:t>: соответствие правилу Липински (ступенчатая)</a:t>
            </a:r>
            <a:endParaRPr sz="1600" b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6</a:t>
            </a:r>
            <a:r>
              <a:rPr lang="ru" sz="1600" i="1">
                <a:solidFill>
                  <a:schemeClr val="dk2"/>
                </a:solidFill>
              </a:rPr>
              <a:t>: докинг, ср. св.энергия системы (log)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6</a:t>
            </a:r>
            <a:r>
              <a:rPr lang="ru" sz="1600" i="1">
                <a:solidFill>
                  <a:schemeClr val="dk2"/>
                </a:solidFill>
              </a:rPr>
              <a:t>: докинг, среднее превосходство (</a:t>
            </a:r>
            <a:r>
              <a:rPr lang="ru" sz="1600">
                <a:solidFill>
                  <a:schemeClr val="dk2"/>
                </a:solidFill>
              </a:rPr>
              <a:t>линейная</a:t>
            </a:r>
            <a:r>
              <a:rPr lang="ru" sz="1600" i="1">
                <a:solidFill>
                  <a:schemeClr val="dk2"/>
                </a:solidFill>
              </a:rPr>
              <a:t>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6-4</a:t>
            </a:r>
            <a:r>
              <a:rPr lang="ru" sz="1600">
                <a:solidFill>
                  <a:schemeClr val="dk2"/>
                </a:solidFill>
              </a:rPr>
              <a:t>: структурное подобие (треугольная)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6-4:</a:t>
            </a:r>
            <a:r>
              <a:rPr lang="ru" sz="1600">
                <a:solidFill>
                  <a:schemeClr val="dk2"/>
                </a:solidFill>
              </a:rPr>
              <a:t> биохимическое подобие (линейная)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2</a:t>
            </a:r>
            <a:r>
              <a:rPr lang="ru" sz="1600" i="1">
                <a:solidFill>
                  <a:schemeClr val="dk2"/>
                </a:solidFill>
              </a:rPr>
              <a:t>: количество записей о генах (линейная)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2</a:t>
            </a:r>
            <a:r>
              <a:rPr lang="ru" sz="1600" i="1">
                <a:solidFill>
                  <a:schemeClr val="dk2"/>
                </a:solidFill>
              </a:rPr>
              <a:t>: количество записей о белках (линейная)</a:t>
            </a:r>
            <a:endParaRPr sz="1600" b="1"/>
          </a:p>
        </p:txBody>
      </p:sp>
      <p:sp>
        <p:nvSpPr>
          <p:cNvPr id="264" name="Google Shape;264;p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6350" y="3192000"/>
            <a:ext cx="1382126" cy="13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07D5A5-09FD-BFFC-B734-F677960D2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53465"/>
            <a:ext cx="9144000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8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Результаты: дополнительные кандидаты</a:t>
            </a:r>
            <a:endParaRPr b="1"/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>
            <a:spLocks noGrp="1"/>
          </p:cNvSpPr>
          <p:nvPr>
            <p:ph type="body" idx="4294967295"/>
          </p:nvPr>
        </p:nvSpPr>
        <p:spPr>
          <a:xfrm>
            <a:off x="460950" y="1035525"/>
            <a:ext cx="5219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/>
              <a:t>По воздействию на гены: </a:t>
            </a:r>
            <a:endParaRPr b="1"/>
          </a:p>
        </p:txBody>
      </p:sp>
      <p:graphicFrame>
        <p:nvGraphicFramePr>
          <p:cNvPr id="280" name="Google Shape;280;p30"/>
          <p:cNvGraphicFramePr/>
          <p:nvPr/>
        </p:nvGraphicFramePr>
        <p:xfrm>
          <a:off x="460950" y="1656075"/>
          <a:ext cx="3951125" cy="2799352"/>
        </p:xfrm>
        <a:graphic>
          <a:graphicData uri="http://schemas.openxmlformats.org/drawingml/2006/table">
            <a:tbl>
              <a:tblPr>
                <a:noFill/>
                <a:tableStyleId>{59DCAA43-360A-407A-8FA2-11C5AAB61316}</a:tableStyleId>
              </a:tblPr>
              <a:tblGrid>
                <a:gridCol w="7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DrugBank Id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Название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Гены от Анны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Все гены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Стадия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DB00091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Cyclosporine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DCXR, HMOX1, LHPP, PC, PLA2G4A, SLC27A3, TMEM192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DB00313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Valproic acid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DPY19L1, FBN1, GTPBP1, SLC27A3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DB02546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Vorinostat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ARSB, FBN1, PC, SLC27A3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DB11132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Silicon dioxide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LHPP, PLA2G4A, SUN2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9"/>
                        </a:rPr>
                        <a:t>DB00755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Tretinoin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FBN1, HMOX1, PC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0"/>
                        </a:rPr>
                        <a:t>DB00316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Acetaminophen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ARSB, HMOX1, SLC27A3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1"/>
                        </a:rPr>
                        <a:t>DB03843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Formaldehyde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ARSB, DCXR, DPY19L1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1" name="Google Shape;281;p30"/>
          <p:cNvSpPr txBox="1"/>
          <p:nvPr/>
        </p:nvSpPr>
        <p:spPr>
          <a:xfrm>
            <a:off x="5143600" y="1035525"/>
            <a:ext cx="346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По ингибированию белков: </a:t>
            </a:r>
            <a:endParaRPr sz="18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82" name="Google Shape;282;p30"/>
          <p:cNvGraphicFramePr/>
          <p:nvPr/>
        </p:nvGraphicFramePr>
        <p:xfrm>
          <a:off x="5151200" y="1665050"/>
          <a:ext cx="3029325" cy="1900260"/>
        </p:xfrm>
        <a:graphic>
          <a:graphicData uri="http://schemas.openxmlformats.org/drawingml/2006/table">
            <a:tbl>
              <a:tblPr>
                <a:noFill/>
                <a:tableStyleId>{59DCAA43-360A-407A-8FA2-11C5AAB61316}</a:tableStyleId>
              </a:tblPr>
              <a:tblGrid>
                <a:gridCol w="72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DrugBank Id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Название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Все белки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Стадия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2"/>
                        </a:rPr>
                        <a:t>DB12010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Fostamatinib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3"/>
                        </a:rPr>
                        <a:t>DB00945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Acetylsalicylic acid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4"/>
                        </a:rPr>
                        <a:t>DB01017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Minocycline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5"/>
                        </a:rPr>
                        <a:t>DB00273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Topiramate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6"/>
                        </a:rPr>
                        <a:t>DB00131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Adenosine phosphate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Результаты: главные кандидаты</a:t>
            </a:r>
            <a:endParaRPr b="1"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1" name="Google Shape;291;p31"/>
          <p:cNvGraphicFramePr/>
          <p:nvPr/>
        </p:nvGraphicFramePr>
        <p:xfrm>
          <a:off x="106238" y="856175"/>
          <a:ext cx="8988975" cy="4216926"/>
        </p:xfrm>
        <a:graphic>
          <a:graphicData uri="http://schemas.openxmlformats.org/drawingml/2006/table">
            <a:tbl>
              <a:tblPr>
                <a:noFill/>
                <a:tableStyleId>{59DCAA43-360A-407A-8FA2-11C5AAB61316}</a:tableStyleId>
              </a:tblPr>
              <a:tblGrid>
                <a:gridCol w="35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8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3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2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7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0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Счёт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CID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DrugBank Id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Схож с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Источник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Подавляет гены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Подавляет белки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Сходство: структурное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Сходство: биохим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Докинг</a:t>
                      </a:r>
                      <a:endParaRPr sz="7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0,8207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Lovastatin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53232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DB00227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Simvastatin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7"/>
                        </a:rPr>
                        <a:t>doi.org/10.1016/j.jtcvs.2019.10.081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TLR4,HMG-CoA Reductase (HMGCR)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0.9240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0,7900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Curcumin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8"/>
                        </a:rPr>
                        <a:t>969516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9"/>
                        </a:rPr>
                        <a:t>DB11672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Caffeic Acid Phenethyl Ester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0"/>
                        </a:rPr>
                        <a:t>doi.org/10.3389/fphar.2020.00826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PTGS2,RELA,AKT1,AKT2,IL1B,GSTP1,CTNNB1,NOTCH1,FN1,IGF1,IGF2,IL18,TNFRSF10B,STAT3,TNF,IL6,PPARG,VDR,ABCC5,CBR1,GSTP1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Nuclear factor NF-kappa-B p100 subunit,Nuclear factor NF-kappa-B p105 subunit,Transcription factor p65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0.6140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0.8985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0,7759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Ornithine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1"/>
                        </a:rPr>
                        <a:t>6262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2"/>
                        </a:rPr>
                        <a:t>DB00129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l-Arginine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3"/>
                        </a:rPr>
                        <a:t>doi.org/10.1016/j.atherosclerosis.2020.02.024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OAT,OTC,ARG1,OAZ1,SLC7A1,SLC7A2,SLC25A2,ARG2,SLC25A15,GATM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Fibrillin-1,ADAMTS Like 4 / ADAMTSL4 ,Basigin (BSG),Xanthine Oxidase,Nitric oxide synthase,brain,Nitric oxide synthase,inducible,Nitric oxide synthase,endothelial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0.7245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0.9833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0,7673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Masoprocol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4"/>
                        </a:rPr>
                        <a:t>71398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5"/>
                        </a:rPr>
                        <a:t>DB00179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Caffeic Acid Phenethyl Ester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0"/>
                        </a:rPr>
                        <a:t>doi.org/10.3389/fphar.2020.00826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Nuclear factor NF-kappa-B p100 subunit,Nuclear factor NF-kappa-B p105 subunit,Transcription factor p65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0.5455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0.8340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0,7579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L-Glutamine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6"/>
                        </a:rPr>
                        <a:t>5961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7"/>
                        </a:rPr>
                        <a:t>DB00130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l-Arginine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3"/>
                        </a:rPr>
                        <a:t>doi.org/10.1016/j.atherosclerosis.2020.02.024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CTPS1,PPAT,GLUL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Fibrillin-1,ADAMTS Like 4 / ADAMTSL4 ,Basigin (BSG),Xanthine Oxidase,Nitric oxide synthase,brain,Nitric oxide synthase,inducible,Nitric oxide synthase,endothelial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0.6250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0.9708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0,7567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Bezafibrate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8"/>
                        </a:rPr>
                        <a:t>39042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9"/>
                        </a:rPr>
                        <a:t>DB01393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Caffeic Acid Phenethyl Ester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0"/>
                        </a:rPr>
                        <a:t>doi.org/10.3389/fp</a:t>
                      </a: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0"/>
                        </a:rPr>
                        <a:t>h</a:t>
                      </a: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0"/>
                        </a:rPr>
                        <a:t>ar.2020.00826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PPARG,APOA1,APOB,CRP,IGF1,SPP1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Nuclear factor NF-kappa-B p100 subunit,Nuclear factor NF-kappa-B p105 subunit,Transcription factor p65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0.4732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0.8179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0,7498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Azlocillin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20"/>
                        </a:rPr>
                        <a:t>6479523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21"/>
                        </a:rPr>
                        <a:t>DB01061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LY3039478 (Crenigacestat)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Anna’s unpublished article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pbpA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Presenilin-1,nicastrin,APH-1A (Gamma-secretase subunit APH-1A),APH-1B (Gamma-secretase subunit),PEN-2 (presenilin enhancer 2),Basigin (BSG)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0.5246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0.8219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2" name="Google Shape;292;p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Терминология</a:t>
            </a:r>
            <a:endParaRPr b="1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1416725" y="2388525"/>
            <a:ext cx="1570200" cy="756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Белки</a:t>
            </a:r>
            <a:b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(таргеты)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1416725" y="1026950"/>
            <a:ext cx="1570200" cy="446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Заболевание</a:t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1416725" y="4019550"/>
            <a:ext cx="1570200" cy="446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Гены</a:t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6424175" y="2314875"/>
            <a:ext cx="1570200" cy="874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Молекулы</a:t>
            </a:r>
            <a:b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(лиганды)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" name="Google Shape;83;p14"/>
          <p:cNvCxnSpPr>
            <a:stCxn id="79" idx="0"/>
            <a:endCxn id="80" idx="2"/>
          </p:cNvCxnSpPr>
          <p:nvPr/>
        </p:nvCxnSpPr>
        <p:spPr>
          <a:xfrm rot="10800000">
            <a:off x="2201825" y="1473225"/>
            <a:ext cx="0" cy="9153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4"/>
          <p:cNvCxnSpPr>
            <a:stCxn id="82" idx="1"/>
            <a:endCxn id="79" idx="3"/>
          </p:cNvCxnSpPr>
          <p:nvPr/>
        </p:nvCxnSpPr>
        <p:spPr>
          <a:xfrm flipH="1">
            <a:off x="2987075" y="2751975"/>
            <a:ext cx="3437100" cy="147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85;p14"/>
          <p:cNvSpPr txBox="1"/>
          <p:nvPr/>
        </p:nvSpPr>
        <p:spPr>
          <a:xfrm>
            <a:off x="2201825" y="1540900"/>
            <a:ext cx="249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участвуют </a:t>
            </a:r>
            <a:br>
              <a:rPr lang="ru">
                <a:latin typeface="Roboto"/>
                <a:ea typeface="Roboto"/>
                <a:cs typeface="Roboto"/>
                <a:sym typeface="Roboto"/>
              </a:rPr>
            </a:br>
            <a:r>
              <a:rPr lang="ru">
                <a:latin typeface="Roboto"/>
                <a:ea typeface="Roboto"/>
                <a:cs typeface="Roboto"/>
                <a:sym typeface="Roboto"/>
              </a:rPr>
              <a:t>в развитии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2201825" y="3295950"/>
            <a:ext cx="249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являются</a:t>
            </a:r>
            <a:br>
              <a:rPr lang="ru">
                <a:latin typeface="Roboto"/>
                <a:ea typeface="Roboto"/>
                <a:cs typeface="Roboto"/>
                <a:sym typeface="Roboto"/>
              </a:rPr>
            </a:br>
            <a:r>
              <a:rPr lang="ru">
                <a:latin typeface="Roboto"/>
                <a:ea typeface="Roboto"/>
                <a:cs typeface="Roboto"/>
                <a:sym typeface="Roboto"/>
              </a:rPr>
              <a:t>продуктом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3618850" y="2370975"/>
            <a:ext cx="23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подавляют/активируют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3466450" y="2675775"/>
            <a:ext cx="239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моделирование связывания (</a:t>
            </a:r>
            <a:r>
              <a:rPr lang="ru" b="1">
                <a:latin typeface="Roboto"/>
                <a:ea typeface="Roboto"/>
                <a:cs typeface="Roboto"/>
                <a:sym typeface="Roboto"/>
              </a:rPr>
              <a:t>докинг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4"/>
          <p:cNvCxnSpPr>
            <a:stCxn id="79" idx="2"/>
            <a:endCxn id="81" idx="0"/>
          </p:cNvCxnSpPr>
          <p:nvPr/>
        </p:nvCxnSpPr>
        <p:spPr>
          <a:xfrm>
            <a:off x="2201825" y="3144525"/>
            <a:ext cx="0" cy="8751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4"/>
          <p:cNvSpPr txBox="1"/>
          <p:nvPr/>
        </p:nvSpPr>
        <p:spPr>
          <a:xfrm>
            <a:off x="6424175" y="3500175"/>
            <a:ext cx="239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много свойств и лигандов — </a:t>
            </a:r>
            <a:r>
              <a:rPr lang="ru" b="1">
                <a:latin typeface="Roboto"/>
                <a:ea typeface="Roboto"/>
                <a:cs typeface="Roboto"/>
                <a:sym typeface="Roboto"/>
              </a:rPr>
              <a:t>скоринг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Результаты: один из лучших</a:t>
            </a:r>
            <a:endParaRPr b="1"/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1925" y="1050125"/>
            <a:ext cx="58935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Фенетиловый эфир кофейной кислоты</a:t>
            </a:r>
            <a:b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(Caffeic Acid Phenethyl Ester, </a:t>
            </a:r>
            <a:r>
              <a:rPr lang="ru" sz="16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CID108042</a:t>
            </a:r>
            <a: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Подавляет</a:t>
            </a:r>
            <a: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остеогенную дифференцировку: </a:t>
            </a:r>
            <a:r>
              <a:rPr lang="ru" sz="1600">
                <a:solidFill>
                  <a:srgbClr val="4285F4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doi.org/10.3389/fphar.2020.00826</a:t>
            </a:r>
            <a:endParaRPr sz="16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Ингибирует </a:t>
            </a:r>
            <a: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Nuclear factor NF-kappa-B complex,</a:t>
            </a:r>
            <a:b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состоящий из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Nuclear factor NF-kappa-B p100 subunit	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Nuclear factor NF-kappa-B p105 subunit	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Transcription factor p65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 пути: </a:t>
            </a:r>
            <a: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AKT/NF-κB/NLRP3 Inflammasome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Клинические испытания:</a:t>
            </a:r>
            <a:r>
              <a:rPr lang="ru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не проходил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7">
            <a:alphaModFix/>
          </a:blip>
          <a:srcRect l="22882" t="25471" r="21279" b="18386"/>
          <a:stretch/>
        </p:blipFill>
        <p:spPr>
          <a:xfrm rot="3935148">
            <a:off x="5451141" y="1785161"/>
            <a:ext cx="3660695" cy="20703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sp>
        <p:nvSpPr>
          <p:cNvPr id="303" name="Google Shape;303;p32"/>
          <p:cNvSpPr txBox="1"/>
          <p:nvPr/>
        </p:nvSpPr>
        <p:spPr>
          <a:xfrm>
            <a:off x="6487850" y="4417300"/>
            <a:ext cx="4240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3D структура CAPE,</a:t>
            </a:r>
            <a:b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PubChem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Результаты: один из лучших</a:t>
            </a:r>
            <a:endParaRPr b="1"/>
          </a:p>
        </p:txBody>
      </p:sp>
      <p:sp>
        <p:nvSpPr>
          <p:cNvPr id="309" name="Google Shape;309;p33"/>
          <p:cNvSpPr txBox="1"/>
          <p:nvPr/>
        </p:nvSpPr>
        <p:spPr>
          <a:xfrm>
            <a:off x="4928075" y="4312200"/>
            <a:ext cx="431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Докинг Nuclear factor NF-kappa-B p105 subunit,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CAPE</a:t>
            </a:r>
            <a:r>
              <a:rPr lang="ru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-9 </a:t>
            </a:r>
            <a:r>
              <a:rPr lang="ru" sz="12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vs </a:t>
            </a:r>
            <a:r>
              <a:rPr lang="ru" sz="1200">
                <a:solidFill>
                  <a:schemeClr val="lt2"/>
                </a:solidFill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Curcumin</a:t>
            </a:r>
            <a:r>
              <a:rPr lang="ru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-9.5 kcal/mol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077" y="791050"/>
            <a:ext cx="3969372" cy="3521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>
            <a:spLocks noGrp="1"/>
          </p:cNvSpPr>
          <p:nvPr>
            <p:ph type="body" idx="4294967295"/>
          </p:nvPr>
        </p:nvSpPr>
        <p:spPr>
          <a:xfrm>
            <a:off x="98250" y="721700"/>
            <a:ext cx="4711800" cy="43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Куркумин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Подобен </a:t>
            </a:r>
            <a:r>
              <a:rPr lang="ru"/>
              <a:t>фенетиловому эфиру кофейной кислоты, подавляющему остеогенную дифференцировку: </a:t>
            </a:r>
            <a:r>
              <a:rPr lang="ru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doi.org/10.3389/fphar.2020.00826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Место</a:t>
            </a:r>
            <a:r>
              <a:rPr lang="ru"/>
              <a:t>: 2, </a:t>
            </a:r>
            <a:r>
              <a:rPr lang="ru" b="1"/>
              <a:t>cчёт</a:t>
            </a:r>
            <a:r>
              <a:rPr lang="ru"/>
              <a:t>: 0.79 </a:t>
            </a:r>
            <a:br>
              <a:rPr lang="ru"/>
            </a:br>
            <a:r>
              <a:rPr lang="ru"/>
              <a:t>Структурное сходство: 0.61</a:t>
            </a:r>
            <a:br>
              <a:rPr lang="ru"/>
            </a:br>
            <a:r>
              <a:rPr lang="ru"/>
              <a:t>Биохимическое сходство: 0.89</a:t>
            </a:r>
            <a:br>
              <a:rPr lang="ru"/>
            </a:br>
            <a:r>
              <a:rPr lang="ru">
                <a:solidFill>
                  <a:schemeClr val="dk2"/>
                </a:solidFill>
              </a:rPr>
              <a:t>Ср. св. энергия системы: -9.56 kcal/mol</a:t>
            </a:r>
            <a:br>
              <a:rPr lang="ru"/>
            </a:br>
            <a:r>
              <a:rPr lang="ru"/>
              <a:t>Докинг: 1.0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Связывается </a:t>
            </a:r>
            <a:r>
              <a:rPr lang="ru"/>
              <a:t>так же или лучше со всеми белками </a:t>
            </a:r>
            <a:r>
              <a:rPr lang="ru" b="1"/>
              <a:t>в комплексе </a:t>
            </a:r>
            <a:r>
              <a:rPr lang="ru"/>
              <a:t>Nuclear factor NF-kappa-B complex -&gt; потенциально </a:t>
            </a:r>
            <a:r>
              <a:rPr lang="ru" b="1"/>
              <a:t>подавляет </a:t>
            </a:r>
            <a:r>
              <a:rPr lang="ru"/>
              <a:t>остеогенную дифференцировку и развитие болезни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/>
              <a:t>Уже применяют для:</a:t>
            </a:r>
            <a:r>
              <a:rPr lang="ru">
                <a:solidFill>
                  <a:schemeClr val="dk2"/>
                </a:solidFill>
              </a:rPr>
              <a:t> хроническая шизофрения, cахарный диабет 2 типа, пародонтит</a:t>
            </a:r>
            <a:r>
              <a:rPr lang="ru"/>
              <a:t> и др.</a:t>
            </a:r>
            <a:endParaRPr/>
          </a:p>
        </p:txBody>
      </p:sp>
      <p:sp>
        <p:nvSpPr>
          <p:cNvPr id="312" name="Google Shape;312;p3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Выводы</a:t>
            </a:r>
            <a:endParaRPr b="1"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4294967295"/>
          </p:nvPr>
        </p:nvSpPr>
        <p:spPr>
          <a:xfrm>
            <a:off x="460950" y="946650"/>
            <a:ext cx="7501500" cy="4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ru" b="1"/>
              <a:t>После валидации биологами 20 лучших кандидатов можно проверять в лаборатории.</a:t>
            </a:r>
            <a:endParaRPr b="1"/>
          </a:p>
          <a:p>
            <a:pPr marL="457200" lvl="0" indent="-30861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ru" b="1"/>
              <a:t>Подход использования комбинированных данных и их итоговый скоринг эффективен. </a:t>
            </a:r>
            <a:endParaRPr b="1"/>
          </a:p>
          <a:p>
            <a:pPr marL="457200" lvl="0" indent="-30861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ru" b="1"/>
              <a:t>Разработанный сервис Скоринга работает без ошибок и предоставляет полный и удобный функционал для разработки лекарств. </a:t>
            </a:r>
            <a:endParaRPr b="1"/>
          </a:p>
          <a:p>
            <a:pPr marL="457200" lvl="0" indent="-30861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ru" b="1"/>
              <a:t>Для большей точности стоит: </a:t>
            </a:r>
            <a:r>
              <a:rPr lang="ru"/>
              <a:t>на лучших кандидатах провести более</a:t>
            </a:r>
            <a:r>
              <a:rPr lang="ru" b="1"/>
              <a:t> </a:t>
            </a:r>
            <a:r>
              <a:rPr lang="ru"/>
              <a:t>ресурсный докинг (подвижный + параметры), с дополнительными таргетами/мультитаргетами, и используя реальные структуры (не AlphaFold).</a:t>
            </a:r>
            <a:endParaRPr/>
          </a:p>
          <a:p>
            <a:pPr marL="457200" lvl="0" indent="-30861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ru" b="1"/>
              <a:t>Структурное подобие:</a:t>
            </a:r>
            <a:r>
              <a:rPr lang="ru"/>
              <a:t> метрики Dice и Taminoto не даёт разных результатов на 10% выборки из датасета, но Dice поддерживается большим количеством методов. Для фингерпринтинга лучше использовать все возможные методы и объединять результаты.</a:t>
            </a:r>
            <a:endParaRPr/>
          </a:p>
          <a:p>
            <a:pPr marL="457200" lvl="0" indent="-30861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ru" b="1"/>
              <a:t>Биохим подобие:</a:t>
            </a:r>
            <a:r>
              <a:rPr lang="ru"/>
              <a:t> Метод PCA для кластеризации не работает репрезентативно, лучше использовать LDA_SVD, TruncatedSVD или их комбинацию.</a:t>
            </a:r>
            <a:endParaRPr/>
          </a:p>
          <a:p>
            <a:pPr marL="457200" lvl="0" indent="-308610" algn="l" rtl="0"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ru" b="1"/>
              <a:t>Докинг:</a:t>
            </a:r>
            <a:r>
              <a:rPr lang="ru"/>
              <a:t> Виртуальный скрининг докингом даёт спорные результаты — использовать вместе с другими методами.</a:t>
            </a:r>
            <a:endParaRPr/>
          </a:p>
          <a:p>
            <a:pPr marL="457200" lvl="0" indent="-308610" algn="l" rtl="0">
              <a:spcBef>
                <a:spcPts val="1000"/>
              </a:spcBef>
              <a:spcAft>
                <a:spcPts val="1000"/>
              </a:spcAft>
              <a:buSzPct val="100000"/>
              <a:buAutoNum type="arabicPeriod"/>
            </a:pPr>
            <a:r>
              <a:rPr lang="ru"/>
              <a:t>Поиск лекарств по генам и таргетам даёт хорошие результаты — стоит расширить датасеты другими базами и провести подробный анализ.</a:t>
            </a:r>
            <a:endParaRPr/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825" y="3586775"/>
            <a:ext cx="1556724" cy="15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Спасибо за внимание</a:t>
            </a:r>
            <a:endParaRPr b="1"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4294967295"/>
          </p:nvPr>
        </p:nvSpPr>
        <p:spPr>
          <a:xfrm>
            <a:off x="1540025" y="1869275"/>
            <a:ext cx="3924900" cy="21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Код в репозитории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Датасеты</a:t>
            </a:r>
            <a:r>
              <a:rPr lang="ru"/>
              <a:t> на Google Sheets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pustoshilov.dv@phystech.edu</a:t>
            </a:r>
            <a:endParaRPr sz="1900"/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/>
              <a:t>tg: </a:t>
            </a:r>
            <a:r>
              <a:rPr lang="ru" sz="19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@pustoshilov_d</a:t>
            </a:r>
            <a:endParaRPr sz="1900"/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900"/>
              <a:t>+7 (910) 59-071-83</a:t>
            </a:r>
            <a:endParaRPr sz="1900"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06529" y="1322050"/>
            <a:ext cx="2524625" cy="28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Дополнительно: докинг</a:t>
            </a:r>
            <a:endParaRPr b="1"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4294967295"/>
          </p:nvPr>
        </p:nvSpPr>
        <p:spPr>
          <a:xfrm>
            <a:off x="460950" y="1035525"/>
            <a:ext cx="52191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Данные: </a:t>
            </a:r>
            <a:r>
              <a:rPr lang="ru"/>
              <a:t>AlphaFold pdb, PubChem 3Dsdf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Конвертация: </a:t>
            </a:r>
            <a:r>
              <a:rPr lang="ru"/>
              <a:t>OpenBabel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b="1"/>
              <a:t>Поиск сайта связывания ПМ: </a:t>
            </a:r>
            <a:br>
              <a:rPr lang="ru"/>
            </a:br>
            <a:r>
              <a:rPr lang="ru"/>
              <a:t>AutoDock Vina</a:t>
            </a:r>
            <a:br>
              <a:rPr lang="ru"/>
            </a:br>
            <a:r>
              <a:rPr lang="ru"/>
              <a:t>AutoGrid</a:t>
            </a:r>
            <a:br>
              <a:rPr lang="ru"/>
            </a:br>
            <a:r>
              <a:rPr lang="ru"/>
              <a:t>AutoDock forcefield</a:t>
            </a:r>
            <a:br>
              <a:rPr lang="ru"/>
            </a:br>
            <a:r>
              <a:rPr lang="ru"/>
              <a:t>exhaustiveness 8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/>
              <a:t>Докинг ПМ+:</a:t>
            </a:r>
            <a:r>
              <a:rPr lang="ru"/>
              <a:t> </a:t>
            </a:r>
            <a:br>
              <a:rPr lang="ru"/>
            </a:br>
            <a:r>
              <a:rPr lang="ru"/>
              <a:t>Кластер Quantori</a:t>
            </a:r>
            <a:br>
              <a:rPr lang="ru"/>
            </a:br>
            <a:r>
              <a:rPr lang="ru"/>
              <a:t>DockingFactory: Smina</a:t>
            </a:r>
            <a:br>
              <a:rPr lang="ru"/>
            </a:br>
            <a:r>
              <a:rPr lang="ru"/>
              <a:t>минимализация, бокс +4Å</a:t>
            </a:r>
            <a:br>
              <a:rPr lang="ru"/>
            </a:br>
            <a:r>
              <a:rPr lang="ru"/>
              <a:t>exhaustiveness 5</a:t>
            </a:r>
            <a:br>
              <a:rPr lang="ru"/>
            </a:br>
            <a:endParaRPr/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5375" y="1389900"/>
            <a:ext cx="4198750" cy="278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4825375" y="4179100"/>
            <a:ext cx="533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Roboto"/>
                <a:ea typeface="Roboto"/>
                <a:cs typeface="Roboto"/>
                <a:sym typeface="Roboto"/>
              </a:rPr>
              <a:t>Механизм докинга</a:t>
            </a:r>
            <a:br>
              <a:rPr lang="ru" sz="1200">
                <a:latin typeface="Roboto"/>
                <a:ea typeface="Roboto"/>
                <a:cs typeface="Roboto"/>
                <a:sym typeface="Roboto"/>
              </a:rPr>
            </a:br>
            <a:r>
              <a:rPr lang="ru" sz="1200">
                <a:latin typeface="Roboto"/>
                <a:ea typeface="Roboto"/>
                <a:cs typeface="Roboto"/>
                <a:sym typeface="Roboto"/>
              </a:rPr>
              <a:t>wikiwand.com/ru/Молекулярный_докинг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Проблема: кальцинирующий аортальный стеноз</a:t>
            </a:r>
            <a:endParaRPr b="1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8771" y="957975"/>
            <a:ext cx="4346080" cy="3737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" name="Google Shape;99;p15"/>
          <p:cNvSpPr txBox="1"/>
          <p:nvPr/>
        </p:nvSpPr>
        <p:spPr>
          <a:xfrm>
            <a:off x="178325" y="2114225"/>
            <a:ext cx="3426900" cy="1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поражает 1/100 человек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хирургическое лечение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терапии ещё нет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ru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верифицированные молекулы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4213675" y="4707775"/>
            <a:ext cx="462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Факторы и стадии стеноза, doi.org/10.1093/eurheartj/ehab757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Проблема: дизайн лекарств</a:t>
            </a:r>
            <a:endParaRPr b="1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100" y="898800"/>
            <a:ext cx="4425576" cy="374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body" idx="4294967295"/>
          </p:nvPr>
        </p:nvSpPr>
        <p:spPr>
          <a:xfrm>
            <a:off x="98250" y="1379700"/>
            <a:ext cx="40005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>
                <a:solidFill>
                  <a:schemeClr val="dk2"/>
                </a:solidFill>
              </a:rPr>
              <a:t>Время: 10 лет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>
                <a:solidFill>
                  <a:schemeClr val="dk2"/>
                </a:solidFill>
              </a:rPr>
              <a:t>Финансирование: </a:t>
            </a:r>
            <a:br>
              <a:rPr lang="ru">
                <a:solidFill>
                  <a:schemeClr val="dk2"/>
                </a:solidFill>
              </a:rPr>
            </a:br>
            <a:r>
              <a:rPr lang="ru">
                <a:solidFill>
                  <a:schemeClr val="dk2"/>
                </a:solidFill>
              </a:rPr>
              <a:t>$100 миллионов 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>
                <a:solidFill>
                  <a:schemeClr val="dk2"/>
                </a:solidFill>
              </a:rPr>
              <a:t>Риски неудачи: 1/10 000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ru">
                <a:solidFill>
                  <a:schemeClr val="dk2"/>
                </a:solidFill>
              </a:rPr>
              <a:t>Профессиональный софт</a:t>
            </a:r>
            <a:br>
              <a:rPr lang="ru">
                <a:solidFill>
                  <a:schemeClr val="dk2"/>
                </a:solidFill>
              </a:rPr>
            </a:br>
            <a:r>
              <a:rPr lang="ru" sz="1200">
                <a:solidFill>
                  <a:schemeClr val="dk2"/>
                </a:solidFill>
              </a:rPr>
              <a:t>(doi.org/10.1001%2Fjamainternmed.2017.3601)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2"/>
                </a:solidFill>
              </a:rPr>
              <a:t>Перепрофилирование</a:t>
            </a:r>
            <a:br>
              <a:rPr lang="ru">
                <a:solidFill>
                  <a:schemeClr val="dk2"/>
                </a:solidFill>
              </a:rPr>
            </a:br>
            <a:r>
              <a:rPr lang="ru">
                <a:solidFill>
                  <a:schemeClr val="dk2"/>
                </a:solidFill>
              </a:rPr>
              <a:t>снижает затраты и риски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4179100" y="4648400"/>
            <a:ext cx="449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Стадии дизайна лекарств</a:t>
            </a:r>
            <a:b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quantori.atlassian.net/wiki/spaces/QK/pages/3030089792/Drug+design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Цель</a:t>
            </a:r>
            <a:endParaRPr b="1"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4294967295"/>
          </p:nvPr>
        </p:nvSpPr>
        <p:spPr>
          <a:xfrm>
            <a:off x="460950" y="1035525"/>
            <a:ext cx="73047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b="1"/>
              <a:t>Объект исследования</a:t>
            </a:r>
            <a:r>
              <a:rPr lang="ru" sz="1700"/>
              <a:t> — процесс остеогенной дифференцировки интерстициальных клеток клапана в кальцинирующем аортальном стенозе.</a:t>
            </a:r>
            <a:endParaRPr sz="17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 b="1"/>
              <a:t>Цель </a:t>
            </a:r>
            <a:r>
              <a:rPr lang="ru" sz="1700"/>
              <a:t>— поиск молекул, прошедших четвертую фазу клинических испытаний и потенциально подавляющих остеогенную дифференцировку, и выбор наиболее перспективных из них с помощью разработанного Сервиса.</a:t>
            </a:r>
            <a:endParaRPr sz="17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Задачи</a:t>
            </a:r>
            <a:endParaRPr b="1"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4294967295"/>
          </p:nvPr>
        </p:nvSpPr>
        <p:spPr>
          <a:xfrm>
            <a:off x="1349275" y="923200"/>
            <a:ext cx="7403700" cy="3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" b="1"/>
              <a:t>Анализ литературных источников </a:t>
            </a:r>
            <a:r>
              <a:rPr lang="ru"/>
              <a:t>на темы кальцинирующего аортального стеноза и дизайна лекарств.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b="1"/>
              <a:t>Сбор датасетов</a:t>
            </a:r>
            <a:endParaRPr b="1"/>
          </a:p>
          <a:p>
            <a:pPr marL="914400" lvl="1" indent="-33139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 sz="1750"/>
              <a:t>верифицированных молекул, ингибирование остеогенной дифференцировки которыми подтверждено экспериментально</a:t>
            </a:r>
            <a:endParaRPr sz="1750"/>
          </a:p>
          <a:p>
            <a:pPr marL="914400" lvl="1" indent="-33139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ru" sz="1750"/>
              <a:t>ассоциированных с заболеванием белков, генов и их ингибиторов. </a:t>
            </a:r>
            <a:endParaRPr sz="175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b="1"/>
              <a:t>Выбор подхода</a:t>
            </a:r>
            <a:r>
              <a:rPr lang="ru"/>
              <a:t> к перепрофилированию лекарств.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Поиск молекул по </a:t>
            </a:r>
            <a:r>
              <a:rPr lang="ru" b="1"/>
              <a:t>структурному подобию</a:t>
            </a:r>
            <a:r>
              <a:rPr lang="ru"/>
              <a:t>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Оценка </a:t>
            </a:r>
            <a:r>
              <a:rPr lang="ru" b="1"/>
              <a:t>биохимического подобия</a:t>
            </a:r>
            <a:r>
              <a:rPr lang="ru"/>
              <a:t> молекул.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b="1"/>
              <a:t>Докинг </a:t>
            </a:r>
            <a:r>
              <a:rPr lang="ru"/>
              <a:t>собранных молекул и их таргетов.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Многопараметрическая оптимизация (</a:t>
            </a:r>
            <a:r>
              <a:rPr lang="ru" b="1"/>
              <a:t>cкоринг</a:t>
            </a:r>
            <a:r>
              <a:rPr lang="ru"/>
              <a:t>) Сервисом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Анализ лучшего кандидата.</a:t>
            </a:r>
            <a:br>
              <a:rPr lang="ru"/>
            </a:b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/>
              <a:t>Дополнительно: </a:t>
            </a:r>
            <a:r>
              <a:rPr lang="ru" b="1"/>
              <a:t>разработка </a:t>
            </a:r>
            <a:r>
              <a:rPr lang="ru"/>
              <a:t>сервиса скоринга.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 flipH="1">
            <a:off x="1001575" y="1124950"/>
            <a:ext cx="5700" cy="3490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Анализ литературы и сбор датасетов</a:t>
            </a:r>
            <a:endParaRPr b="1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5547652" y="2284750"/>
            <a:ext cx="29004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201 ГЕН         176 БЕЛКОВ</a:t>
            </a:r>
            <a:br>
              <a:rPr lang="ru" sz="15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участвующих в развитии</a:t>
            </a:r>
            <a:b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заболевания</a:t>
            </a:r>
            <a:endParaRPr sz="15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547650" y="3395725"/>
            <a:ext cx="29004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314 МОЛЕКУЛ</a:t>
            </a:r>
            <a:br>
              <a:rPr lang="ru" sz="15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их ингибирующих, </a:t>
            </a:r>
            <a:r>
              <a:rPr lang="ru" sz="16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DrugBank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053650" y="2284750"/>
            <a:ext cx="31383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27 МОЛЕКУЛ</a:t>
            </a:r>
            <a:br>
              <a:rPr lang="ru" sz="15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экспериментально </a:t>
            </a:r>
            <a:b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верифицировано подавление </a:t>
            </a:r>
            <a:b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остеогенной дифференцировки</a:t>
            </a:r>
            <a:b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1721175" y="758163"/>
            <a:ext cx="59133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1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134 СТАТЬИ</a:t>
            </a:r>
            <a:br>
              <a:rPr lang="ru" sz="3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«‎osteogenic differentiation </a:t>
            </a:r>
            <a:b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valve interstitial cells», PubMed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1226325" y="4512475"/>
            <a:ext cx="6903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+ недостающая информация, </a:t>
            </a:r>
            <a:r>
              <a:rPr lang="ru" sz="16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PubChem</a:t>
            </a:r>
            <a:r>
              <a:rPr lang="ru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6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UniProt</a:t>
            </a:r>
            <a:r>
              <a:rPr lang="ru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sz="16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DrugBank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Google Shape;145;p19"/>
          <p:cNvCxnSpPr>
            <a:stCxn id="143" idx="2"/>
            <a:endCxn id="142" idx="0"/>
          </p:cNvCxnSpPr>
          <p:nvPr/>
        </p:nvCxnSpPr>
        <p:spPr>
          <a:xfrm flipH="1">
            <a:off x="2622825" y="1810863"/>
            <a:ext cx="2055000" cy="47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9"/>
          <p:cNvCxnSpPr>
            <a:stCxn id="143" idx="2"/>
          </p:cNvCxnSpPr>
          <p:nvPr/>
        </p:nvCxnSpPr>
        <p:spPr>
          <a:xfrm>
            <a:off x="4677825" y="1810863"/>
            <a:ext cx="1846200" cy="47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5677127" y="3232925"/>
            <a:ext cx="0" cy="1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Выбор подхода перепрофилирования</a:t>
            </a:r>
            <a:endParaRPr b="1"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050" y="1488000"/>
            <a:ext cx="6657976" cy="2865450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sp>
        <p:nvSpPr>
          <p:cNvPr id="156" name="Google Shape;156;p20"/>
          <p:cNvSpPr txBox="1">
            <a:spLocks noGrp="1"/>
          </p:cNvSpPr>
          <p:nvPr>
            <p:ph type="body" idx="4294967295"/>
          </p:nvPr>
        </p:nvSpPr>
        <p:spPr>
          <a:xfrm>
            <a:off x="1954400" y="1021625"/>
            <a:ext cx="21456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нет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4294967295"/>
          </p:nvPr>
        </p:nvSpPr>
        <p:spPr>
          <a:xfrm>
            <a:off x="3823088" y="1021625"/>
            <a:ext cx="21456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дополнительно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4294967295"/>
          </p:nvPr>
        </p:nvSpPr>
        <p:spPr>
          <a:xfrm>
            <a:off x="6485825" y="1021625"/>
            <a:ext cx="11454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/>
              <a:t>основа</a:t>
            </a:r>
            <a:endParaRPr b="1"/>
          </a:p>
        </p:txBody>
      </p:sp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1457050" y="4353450"/>
            <a:ext cx="635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Подходы перепрофилирования, doi.org/10.1016/B978-0-12-820472-6.00108-0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57942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Выбор похода сравнения молекул</a:t>
            </a:r>
            <a:endParaRPr b="1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775" y="65663"/>
            <a:ext cx="1145349" cy="511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1"/>
          <p:cNvGrpSpPr/>
          <p:nvPr/>
        </p:nvGrpSpPr>
        <p:grpSpPr>
          <a:xfrm>
            <a:off x="4572000" y="1976700"/>
            <a:ext cx="3783550" cy="1421039"/>
            <a:chOff x="240525" y="1631875"/>
            <a:chExt cx="3783550" cy="1421039"/>
          </a:xfrm>
        </p:grpSpPr>
        <p:pic>
          <p:nvPicPr>
            <p:cNvPr id="169" name="Google Shape;169;p21"/>
            <p:cNvPicPr preferRelativeResize="0"/>
            <p:nvPr/>
          </p:nvPicPr>
          <p:blipFill rotWithShape="1">
            <a:blip r:embed="rId5">
              <a:alphaModFix/>
            </a:blip>
            <a:srcRect b="84592"/>
            <a:stretch/>
          </p:blipFill>
          <p:spPr>
            <a:xfrm>
              <a:off x="240525" y="1631875"/>
              <a:ext cx="3783550" cy="7672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0" name="Google Shape;170;p21"/>
            <p:cNvPicPr preferRelativeResize="0"/>
            <p:nvPr/>
          </p:nvPicPr>
          <p:blipFill rotWithShape="1">
            <a:blip r:embed="rId5">
              <a:alphaModFix/>
            </a:blip>
            <a:srcRect t="56768" b="29178"/>
            <a:stretch/>
          </p:blipFill>
          <p:spPr>
            <a:xfrm>
              <a:off x="240525" y="2353075"/>
              <a:ext cx="3783550" cy="6998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grpSp>
        <p:nvGrpSpPr>
          <p:cNvPr id="172" name="Google Shape;172;p21"/>
          <p:cNvGrpSpPr/>
          <p:nvPr/>
        </p:nvGrpSpPr>
        <p:grpSpPr>
          <a:xfrm>
            <a:off x="494635" y="1159750"/>
            <a:ext cx="3474434" cy="3336229"/>
            <a:chOff x="4572000" y="913925"/>
            <a:chExt cx="3783550" cy="3718075"/>
          </a:xfrm>
        </p:grpSpPr>
        <p:pic>
          <p:nvPicPr>
            <p:cNvPr id="173" name="Google Shape;173;p21"/>
            <p:cNvPicPr preferRelativeResize="0"/>
            <p:nvPr/>
          </p:nvPicPr>
          <p:blipFill rotWithShape="1">
            <a:blip r:embed="rId5">
              <a:alphaModFix/>
            </a:blip>
            <a:srcRect t="71157"/>
            <a:stretch/>
          </p:blipFill>
          <p:spPr>
            <a:xfrm>
              <a:off x="4572000" y="3003700"/>
              <a:ext cx="3783550" cy="1628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4" name="Google Shape;174;p21"/>
            <p:cNvPicPr preferRelativeResize="0"/>
            <p:nvPr/>
          </p:nvPicPr>
          <p:blipFill rotWithShape="1">
            <a:blip r:embed="rId5">
              <a:alphaModFix/>
            </a:blip>
            <a:srcRect t="14804" b="43231"/>
            <a:stretch/>
          </p:blipFill>
          <p:spPr>
            <a:xfrm>
              <a:off x="4572000" y="913925"/>
              <a:ext cx="3783550" cy="2089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5" name="Google Shape;175;p21"/>
          <p:cNvSpPr txBox="1">
            <a:spLocks noGrp="1"/>
          </p:cNvSpPr>
          <p:nvPr>
            <p:ph type="body" idx="4294967295"/>
          </p:nvPr>
        </p:nvSpPr>
        <p:spPr>
          <a:xfrm>
            <a:off x="494625" y="4495975"/>
            <a:ext cx="33129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/>
              <a:t>Структурные свойства</a:t>
            </a:r>
            <a:r>
              <a:rPr lang="ru" sz="1500"/>
              <a:t>: основа</a:t>
            </a:r>
            <a:endParaRPr sz="1500"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4294967295"/>
          </p:nvPr>
        </p:nvSpPr>
        <p:spPr>
          <a:xfrm>
            <a:off x="4572000" y="3397750"/>
            <a:ext cx="4158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/>
              <a:t>Биохимические свойства</a:t>
            </a:r>
            <a:r>
              <a:rPr lang="ru" sz="1500"/>
              <a:t>: дополнительно</a:t>
            </a:r>
            <a:endParaRPr sz="1500"/>
          </a:p>
        </p:txBody>
      </p:sp>
      <p:sp>
        <p:nvSpPr>
          <p:cNvPr id="177" name="Google Shape;177;p21"/>
          <p:cNvSpPr txBox="1"/>
          <p:nvPr/>
        </p:nvSpPr>
        <p:spPr>
          <a:xfrm>
            <a:off x="494625" y="4774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doi.org/10.1021/jm401411z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424242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1949</Words>
  <Application>Microsoft Office PowerPoint</Application>
  <PresentationFormat>Экран (16:9)</PresentationFormat>
  <Paragraphs>368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Calibri</vt:lpstr>
      <vt:lpstr>Roboto</vt:lpstr>
      <vt:lpstr>Arial</vt:lpstr>
      <vt:lpstr>Times New Roman</vt:lpstr>
      <vt:lpstr>Material</vt:lpstr>
      <vt:lpstr>Разработка и применение веб-сервиса управления скоринг-функциями  в дизайне лекарств</vt:lpstr>
      <vt:lpstr>Терминология</vt:lpstr>
      <vt:lpstr>Проблема: кальцинирующий аортальный стеноз</vt:lpstr>
      <vt:lpstr>Проблема: дизайн лекарств</vt:lpstr>
      <vt:lpstr>Цель</vt:lpstr>
      <vt:lpstr>Задачи</vt:lpstr>
      <vt:lpstr>Анализ литературы и сбор датасетов</vt:lpstr>
      <vt:lpstr>Выбор подхода перепрофилирования</vt:lpstr>
      <vt:lpstr>Выбор похода сравнения молекул</vt:lpstr>
      <vt:lpstr>Поиск по структурному подобию</vt:lpstr>
      <vt:lpstr>Оценка биохимического подобия</vt:lpstr>
      <vt:lpstr>Оценка биохимического подобия</vt:lpstr>
      <vt:lpstr>Оценка биохимического подобия</vt:lpstr>
      <vt:lpstr>Молекулярный докинг</vt:lpstr>
      <vt:lpstr>Скоринг: механизм</vt:lpstr>
      <vt:lpstr>Скоринг: применение</vt:lpstr>
      <vt:lpstr>Демонстрация</vt:lpstr>
      <vt:lpstr>Результаты: дополнительные кандидаты</vt:lpstr>
      <vt:lpstr>Результаты: главные кандидаты</vt:lpstr>
      <vt:lpstr>Результаты: один из лучших</vt:lpstr>
      <vt:lpstr>Результаты: один из лучших</vt:lpstr>
      <vt:lpstr>Выводы</vt:lpstr>
      <vt:lpstr>Спасибо за внимание</vt:lpstr>
      <vt:lpstr>Дополнительно: докинг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применение веб-сервиса управления скоринг-функциями  в дизайне лекарств</dc:title>
  <dc:creator>Дмитрий Пушов</dc:creator>
  <cp:lastModifiedBy>Dmitriy Pustoshilov</cp:lastModifiedBy>
  <cp:revision>1</cp:revision>
  <dcterms:modified xsi:type="dcterms:W3CDTF">2022-10-04T17:35:21Z</dcterms:modified>
</cp:coreProperties>
</file>